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6" r:id="rId3"/>
    <p:sldId id="257" r:id="rId4"/>
    <p:sldId id="271" r:id="rId5"/>
    <p:sldId id="272" r:id="rId6"/>
    <p:sldId id="276" r:id="rId7"/>
    <p:sldId id="277" r:id="rId8"/>
    <p:sldId id="278" r:id="rId9"/>
    <p:sldId id="279" r:id="rId10"/>
    <p:sldId id="284" r:id="rId11"/>
    <p:sldId id="280" r:id="rId12"/>
    <p:sldId id="285" r:id="rId13"/>
    <p:sldId id="283" r:id="rId14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D7386AD9-856B-4C00-A9F6-1600468E802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F2F58494-CA67-CD72-6BAD-85990925E5D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5738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8A6D3FE5-2596-E9A3-D74E-5D9189C0D40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6325" name="Rectangle 5">
            <a:extLst>
              <a:ext uri="{FF2B5EF4-FFF2-40B4-BE49-F238E27FC236}">
                <a16:creationId xmlns:a16="http://schemas.microsoft.com/office/drawing/2014/main" id="{7CAAFFC5-7B45-E1B6-B4E4-028D0E0276A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5738" y="6657975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02BC20-E1B0-4944-9A2A-80F1AE72F8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2F71774B-6AF9-1F09-F37C-1B431F418EF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85072B18-EE2F-188A-BCDE-0DE7712B800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65738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76804" name="Rectangle 4">
            <a:extLst>
              <a:ext uri="{FF2B5EF4-FFF2-40B4-BE49-F238E27FC236}">
                <a16:creationId xmlns:a16="http://schemas.microsoft.com/office/drawing/2014/main" id="{EC72A1F6-1BBA-4063-F1AA-20BDABF3108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6805" name="Rectangle 5">
            <a:extLst>
              <a:ext uri="{FF2B5EF4-FFF2-40B4-BE49-F238E27FC236}">
                <a16:creationId xmlns:a16="http://schemas.microsoft.com/office/drawing/2014/main" id="{4BAEB6CD-4E80-E11F-1860-4A2EA809A4A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3330575"/>
            <a:ext cx="7435850" cy="315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6806" name="Rectangle 6">
            <a:extLst>
              <a:ext uri="{FF2B5EF4-FFF2-40B4-BE49-F238E27FC236}">
                <a16:creationId xmlns:a16="http://schemas.microsoft.com/office/drawing/2014/main" id="{DF221F5D-072B-72E0-C1A8-5BF9AD21C08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7975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6807" name="Rectangle 7">
            <a:extLst>
              <a:ext uri="{FF2B5EF4-FFF2-40B4-BE49-F238E27FC236}">
                <a16:creationId xmlns:a16="http://schemas.microsoft.com/office/drawing/2014/main" id="{E3AAD882-0C20-B038-B24D-3605D61FE9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5738" y="6657975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59158E-1AA9-F24D-8E85-1CB4935F533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3B20ABD-BE6D-399C-3743-2B7CE85DDC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066565-B3BB-CD4E-BE86-F979CFA107A2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9AD16242-3764-755D-5214-A5051F07E0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8E2D1FDF-6C32-3DEB-EF21-7BFE3083C8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4437451-1733-B463-AD15-74A4734DBF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01FE5C-AA14-5C42-B84A-601C137AAF37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89247E0A-E016-0FDA-CA35-6F51FC5E19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7AA5C5EF-1BF2-E890-D4FF-C402DCD6C1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66B9C47-A755-CC57-6EC5-574B4F37D8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3C53CA-2FC0-D44B-ABFD-497A258F61AA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E5406894-CE5E-068C-AFEE-CC8639358F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35358F0F-0676-0EB0-B29C-8C71D919AD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460F4FA-C607-028C-E83A-FD7BFEB595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09CB04-9DCD-CE46-9700-5DA8E9841A58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8944C825-F0CA-AE8E-67D0-7BF6DE3A23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EDC80CF4-4BD4-4A4F-F81C-8924DD7A61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3B5D615-65DC-7C87-0CC8-0516D6A745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B6A600-66C7-E843-8170-DF670EF7EC0F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56BDCB2D-ADFA-CC69-1538-19994CFF6E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C2493957-BC8A-C810-EF74-4AEFDB1C5D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6E7BD01-0C22-A6CD-3293-A3DADDE2A5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EEAEFD-3FE6-0A4E-820C-C33E9C8DC71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A8B0565B-9704-C09A-0C2F-871B42D029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99F435EC-353A-3050-2480-6F9A3999B3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5611B98-AC6A-8364-9F12-02DB10AEB8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49D371-BF00-A547-8684-843203535A16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140ED82E-407F-2385-570D-A740C23222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CABD9930-DEBB-80DD-B43F-B2330DCCE1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B1AAB4E-4BD7-0BB5-411A-BDC1890E69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B4B193-6A24-0F4D-9996-A972FA7A5C74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C41D6217-7683-A999-A509-55D6F8274E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646423E8-BFFE-26B9-A56F-F39199D574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4531DC9-EA63-A801-3B53-4AB700E102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4A820D-EE58-6C4F-8A63-B4EE1B17D973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7E35006D-4E7D-2835-D2DD-D6F55A79DD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F63F2AB7-7B17-33EB-75EC-75FBD5CA0D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4321942-D763-99BD-8BF7-D59B2EABDC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B75285-81CC-8347-BCF4-858D03293AD4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8578A916-EC2A-B424-0C80-07B4A40034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A3919BD-F50E-11C3-9557-7A8418A8B8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0888509-BE37-534B-22B7-37099FA54F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C4731B-2FEB-4848-8F38-1B6FC4A1123D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774E6CAB-961A-68EC-74C9-F18EDFC8F3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29FD03C0-CB54-F131-49AB-BAA82CF9F5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167670E-3F66-2407-B289-7E19BC4497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241993-562E-7E46-8E94-0B83390ECDC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BB9F5194-9B07-0FB2-9E8D-9232C43868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74026121-365B-A40D-081D-D2F96603DB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9614F17-73BF-ED86-250D-B0783E5C2A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F2ABA0-715D-AE49-BEF9-209A16BBCEA5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6FF73984-53DD-AE54-4CE6-492EB241D3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9AF9170B-8F01-24AF-3975-8A6BA00F78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0F153-C7E2-B80E-DC9F-2ED9ED1397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1A3C1-B8B1-F1CB-08C1-756686EC60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D58A7-20FA-3A0C-8317-66F7C9724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A9F3C-1D65-5C9B-9648-9F245D56A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63F35-73A3-0036-C373-CF81F62CE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E3BD4-DE77-394B-BB58-1DF10ED434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299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A9C44-663D-B628-030D-D93F30754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E277D8-1657-2215-74AD-C968DC27E2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45E5E-4504-79BB-F178-5CA5EDAD1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294C73-272D-F36C-045E-8D1AEDBDC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597C9-5A9C-3163-FEDF-170D46B71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426361-0C61-5246-ABC4-73AAB607BA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4729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45FE0A-533E-D6DC-5EE9-3776F4C2A3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58000" y="503238"/>
            <a:ext cx="2133600" cy="56229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53B6CF-E0E1-14AA-F3CD-54712596AB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503238"/>
            <a:ext cx="6248400" cy="56229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1D374-EB77-980D-1F38-5613FB8B3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17807-2CC0-CD2F-2EFF-52BC6ED41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6B3BD-B1D7-D69E-2BF6-6292759DF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A7670-BB49-F248-AFF1-315A87BFC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5153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564C9-ECB2-87F3-E8D7-0D760EFF8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7D137-AE1B-5A1A-D246-AB65DB635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A1E62-D046-D8FF-647E-4F242B149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79BF1-0586-3013-8CE8-12928672D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A39C2-D430-0583-F20B-C93171225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AD82EA-9E8B-2D46-B559-D5B50BBA3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4134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E3B2F-0038-DD71-08A9-9CC365520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C43D03-C28F-D065-7AA9-3CF4520BE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7814CB-B10C-1B2B-39F3-FB950EA3D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28C4F-4994-EDEB-5F7D-1BC65073C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1DB6C-07DC-6CC6-F218-8A7E29955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F36EB-B358-8E42-84FA-6C0716A650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5297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8A61B-86E7-2F20-F1C5-60822A116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5266F-360F-206E-2C00-AAC7C15154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A96C09-5361-2258-CEDE-FD3A37E006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7180A-A187-4426-F188-94B4FFC17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0AA8D-35DA-B774-8C7D-92B74360F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CAFAFC-B5AC-7AB8-0220-20E5BA8E6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4C1E84-A5E5-5140-816C-0E8CE6A0EF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369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B3C29-A0C7-0A8F-CB7F-8223E97E7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6C4D3-FEC5-3633-C8E0-B7A8046C2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2711AD-8C27-BEAC-5B47-365C05172A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73E90B-6B37-1EDE-BC53-22E69AEB3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C1C49E-49E4-9288-DA2E-A140181F6B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6A07-BC2E-7B77-50D8-187E0ADA1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CEA3B9-83C7-43D0-A660-07E3E8C8C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396C17-D163-4A94-D238-AABC0B266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D0207-2256-1C49-B7C7-19311E29D1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2783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4E7D5-502D-EC94-89F7-3CA44C571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D7079B-8FAB-A694-6CFF-14DBAD508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142F09-7471-0A88-13BA-5D2DCE9FC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7D1419-E062-95B4-FFC1-9ECB0F6DB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63D885-58CB-5A40-880F-39DEFE9EA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668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86F940-7AE0-2EBB-7977-54E2BF469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A4BF6-99A7-72EB-18B5-80588D3A9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1C8D2-CE79-A0E3-CB75-CD33DCCE5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1E602-0BCA-2A42-864B-228E466786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018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7B1C9-C6BD-50B7-E58D-0E9D10F58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EA478-A7CD-ABD3-7C32-4EC1224BA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25DD0-D126-06B9-7776-F5D487206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8B1F07-7026-8AC6-0F02-C14A8DBB6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45A71E-7C4D-33D9-2736-BB34555FF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37176D-3B6F-CF33-8A42-C88417079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45ABB-61DA-514A-8FCE-DB7B6B4D55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081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991DA-4959-4A67-E5FC-F717AC102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FF46E2-E75E-1AB5-2B17-5EE84DD7BB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89F29A-88A9-DAA2-9D48-4DA3DE1DDB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FE139A-BBC8-5338-2D2F-858FCA96D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5DE64-A01D-A79A-0C4B-7FBBDE2CD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08456-87C8-1F8D-C7E8-D070E9BEA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64CDE0-7330-C14E-9E57-CF2126CF75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5291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7">
            <a:extLst>
              <a:ext uri="{FF2B5EF4-FFF2-40B4-BE49-F238E27FC236}">
                <a16:creationId xmlns:a16="http://schemas.microsoft.com/office/drawing/2014/main" id="{FA4F56E7-6604-7086-774C-FD07456F926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1447800"/>
            <a:ext cx="8686800" cy="5181600"/>
          </a:xfrm>
          <a:prstGeom prst="rect">
            <a:avLst/>
          </a:prstGeom>
          <a:solidFill>
            <a:srgbClr val="FF9900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64005633-4800-320A-C469-E1202587B4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503238"/>
            <a:ext cx="69342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E39D473-6EA5-A10A-C2E4-4C6005E295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AC0A0FBF-E685-3172-A24B-80A41ED23E9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47623044-D51F-3D10-C947-6FB459B089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CA62ABDB-217E-619B-1614-DFDEB5B4B3F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F411D8E-BFD9-D447-8586-7665C97D68C9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6160" name="Picture 16">
            <a:extLst>
              <a:ext uri="{FF2B5EF4-FFF2-40B4-BE49-F238E27FC236}">
                <a16:creationId xmlns:a16="http://schemas.microsoft.com/office/drawing/2014/main" id="{21A66855-A66F-1A45-B8DC-E0B8B80B0F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17488"/>
            <a:ext cx="1676400" cy="1077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ntique Olive" pitchFamily="34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ntique Olive" pitchFamily="34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ntique Olive" pitchFamily="34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ntique Olive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ntique Olive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ntique Olive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ntique Olive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ntique Olive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30000"/>
        </a:spcBef>
        <a:spcAft>
          <a:spcPct val="1500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11">
            <a:extLst>
              <a:ext uri="{FF2B5EF4-FFF2-40B4-BE49-F238E27FC236}">
                <a16:creationId xmlns:a16="http://schemas.microsoft.com/office/drawing/2014/main" id="{C233C549-F488-565F-CD84-B85CFA5A7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191000"/>
            <a:ext cx="8686800" cy="2209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FB11784-6A12-C879-E197-0825C648D8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4191000"/>
            <a:ext cx="6705600" cy="2286000"/>
          </a:xfrm>
        </p:spPr>
        <p:txBody>
          <a:bodyPr/>
          <a:lstStyle/>
          <a:p>
            <a:pPr algn="ctr"/>
            <a:r>
              <a:rPr lang="en-US" altLang="en-US" sz="4000"/>
              <a:t>Live Simulations</a:t>
            </a:r>
            <a:r>
              <a:rPr lang="en-US" altLang="en-US" b="1">
                <a:solidFill>
                  <a:schemeClr val="tx1"/>
                </a:solidFill>
                <a:latin typeface="BankGothic Lt BT" pitchFamily="34" charset="0"/>
              </a:rPr>
              <a:t> </a:t>
            </a:r>
            <a:br>
              <a:rPr lang="en-US" altLang="en-US" b="1">
                <a:solidFill>
                  <a:schemeClr val="tx1"/>
                </a:solidFill>
                <a:latin typeface="BankGothic Lt BT" pitchFamily="34" charset="0"/>
              </a:rPr>
            </a:br>
            <a:r>
              <a:rPr lang="en-US" altLang="en-US" b="1">
                <a:solidFill>
                  <a:schemeClr val="tx1"/>
                </a:solidFill>
                <a:latin typeface="BankGothic Lt BT" pitchFamily="34" charset="0"/>
              </a:rPr>
              <a:t>Featuring: </a:t>
            </a:r>
            <a:br>
              <a:rPr lang="en-US" altLang="en-US" b="1">
                <a:solidFill>
                  <a:schemeClr val="tx1"/>
                </a:solidFill>
                <a:latin typeface="BankGothic Lt BT" pitchFamily="34" charset="0"/>
              </a:rPr>
            </a:br>
            <a:r>
              <a:rPr lang="en-US" altLang="en-US" b="1">
                <a:solidFill>
                  <a:schemeClr val="tx1"/>
                </a:solidFill>
                <a:latin typeface="BankGothic Lt BT" pitchFamily="34" charset="0"/>
              </a:rPr>
              <a:t>FSI: Tranquility Base</a:t>
            </a:r>
          </a:p>
        </p:txBody>
      </p:sp>
      <p:pic>
        <p:nvPicPr>
          <p:cNvPr id="2062" name="Picture 14">
            <a:extLst>
              <a:ext uri="{FF2B5EF4-FFF2-40B4-BE49-F238E27FC236}">
                <a16:creationId xmlns:a16="http://schemas.microsoft.com/office/drawing/2014/main" id="{1EC033D0-1C13-D04C-D984-1E0687DF0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914400"/>
            <a:ext cx="4762500" cy="306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7280A2DE-E6AC-6954-AEAA-AF94AA70A2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Carbon Dioxide Specialist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5F80912D-6C4A-2F8B-4000-703DA80DDE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 altLang="en-US"/>
              <a:t>Calculate the mean, median, and mode and then graph a box-and-whiskers plot for each run of the fire simulator.</a:t>
            </a:r>
          </a:p>
          <a:p>
            <a:pPr marL="533400" indent="-533400">
              <a:buFontTx/>
              <a:buAutoNum type="arabicPeriod"/>
            </a:pPr>
            <a:r>
              <a:rPr lang="en-US" altLang="en-US"/>
              <a:t>Provide expert advice on which value is the best measure of central tendency for the carbon dioxide data.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4BBB927B-0291-BD4C-444F-707112618E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Communications Specialist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48761690-FC4D-D449-6A6B-1279E2B60A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 altLang="en-US">
                <a:latin typeface="Arial Unicode MS" panose="020B0604020202020204" pitchFamily="34" charset="-128"/>
              </a:rPr>
              <a:t>Make sure there is a steady flow of information to and from mission control to each team.</a:t>
            </a:r>
          </a:p>
          <a:p>
            <a:pPr marL="533400" indent="-533400">
              <a:buFontTx/>
              <a:buAutoNum type="arabicPeriod"/>
            </a:pPr>
            <a:r>
              <a:rPr lang="en-US" altLang="en-US">
                <a:latin typeface="Arial Unicode MS" panose="020B0604020202020204" pitchFamily="34" charset="-128"/>
              </a:rPr>
              <a:t>Relay written and oral reports for every set of parameters of the simulations. </a:t>
            </a:r>
          </a:p>
          <a:p>
            <a:pPr marL="533400" indent="-533400">
              <a:buFontTx/>
              <a:buAutoNum type="arabicPeriod"/>
            </a:pPr>
            <a:r>
              <a:rPr lang="en-US" altLang="en-US">
                <a:latin typeface="Arial Unicode MS" panose="020B0604020202020204" pitchFamily="34" charset="-128"/>
              </a:rPr>
              <a:t>Use the videoconferencing and computer software and a microphone to communicate verbally with mission control. You will ask mission control questions and answer theirs.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289AA1DC-22BC-8577-1363-0FD0FE527B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Quick Review: Box-and-Whiskers Plot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827AE19F-1E97-BC15-4457-07DC8B2BE0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048000"/>
            <a:ext cx="8229600" cy="30781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 </a:t>
            </a:r>
          </a:p>
        </p:txBody>
      </p:sp>
      <p:pic>
        <p:nvPicPr>
          <p:cNvPr id="74756" name="Picture 4">
            <a:extLst>
              <a:ext uri="{FF2B5EF4-FFF2-40B4-BE49-F238E27FC236}">
                <a16:creationId xmlns:a16="http://schemas.microsoft.com/office/drawing/2014/main" id="{9BDBC2BA-77F5-F4BE-FD19-35C68E872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7143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757" name="Text Box 5">
            <a:extLst>
              <a:ext uri="{FF2B5EF4-FFF2-40B4-BE49-F238E27FC236}">
                <a16:creationId xmlns:a16="http://schemas.microsoft.com/office/drawing/2014/main" id="{FB3686E0-8A2D-D88F-5F74-40C5558DD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538288"/>
            <a:ext cx="697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 representing heat rate released by two fires over five minutes:</a:t>
            </a: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2DA454E1-D60E-172A-5834-DC414A87E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657600"/>
            <a:ext cx="7597775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86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30000"/>
              </a:spcBef>
              <a:buFontTx/>
              <a:buChar char="•"/>
            </a:pPr>
            <a:r>
              <a:rPr lang="en-US" altLang="en-US" sz="2400"/>
              <a:t>What is the highest heat rate reported on the second </a:t>
            </a:r>
            <a:br>
              <a:rPr lang="en-US" altLang="en-US" sz="2400"/>
            </a:br>
            <a:r>
              <a:rPr lang="en-US" altLang="en-US" sz="2400"/>
              <a:t>set of data?</a:t>
            </a:r>
          </a:p>
          <a:p>
            <a:pPr>
              <a:spcBef>
                <a:spcPct val="30000"/>
              </a:spcBef>
              <a:buFontTx/>
              <a:buChar char="•"/>
            </a:pPr>
            <a:r>
              <a:rPr lang="en-US" altLang="en-US" sz="2400"/>
              <a:t>What is the median on the first set of data?</a:t>
            </a:r>
          </a:p>
          <a:p>
            <a:pPr>
              <a:spcBef>
                <a:spcPct val="30000"/>
              </a:spcBef>
              <a:buFontTx/>
              <a:buChar char="•"/>
            </a:pPr>
            <a:r>
              <a:rPr lang="en-US" altLang="en-US" sz="2400"/>
              <a:t>What is the first quartile on the second set of data?</a:t>
            </a:r>
          </a:p>
          <a:p>
            <a:pPr>
              <a:spcBef>
                <a:spcPct val="30000"/>
              </a:spcBef>
              <a:buFontTx/>
              <a:buChar char="•"/>
            </a:pPr>
            <a:r>
              <a:rPr lang="en-US" altLang="en-US" sz="2400"/>
              <a:t>Which set of data is more consistent (meaning that</a:t>
            </a:r>
            <a:br>
              <a:rPr lang="en-US" altLang="en-US" sz="2400"/>
            </a:br>
            <a:r>
              <a:rPr lang="en-US" altLang="en-US" sz="2400"/>
              <a:t>the heat release rate is more uniform)?</a:t>
            </a:r>
          </a:p>
          <a:p>
            <a:pPr>
              <a:spcBef>
                <a:spcPct val="30000"/>
              </a:spcBef>
              <a:buFontTx/>
              <a:buChar char="•"/>
            </a:pPr>
            <a:endParaRPr lang="en-US" altLang="en-US" sz="2400"/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id="{0E7C253E-8293-46D4-E60E-CA4EB36DD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166938"/>
            <a:ext cx="6318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Data 2</a:t>
            </a:r>
          </a:p>
          <a:p>
            <a:endParaRPr lang="en-US" altLang="en-US" sz="1200"/>
          </a:p>
          <a:p>
            <a:endParaRPr lang="en-US" altLang="en-US" sz="1200"/>
          </a:p>
          <a:p>
            <a:r>
              <a:rPr lang="en-US" altLang="en-US" sz="1200"/>
              <a:t>Data 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2CC1DB36-19BF-7601-B686-4DDA9C09FD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Getting Ready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118F2873-D53B-E04A-994E-9B57CE7580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Tx/>
              <a:buNone/>
            </a:pPr>
            <a:r>
              <a:rPr lang="en-US" altLang="en-US">
                <a:latin typeface="Arial Unicode MS" panose="020B0604020202020204" pitchFamily="34" charset="-128"/>
              </a:rPr>
              <a:t>Prepare your team for the simulation by:</a:t>
            </a:r>
          </a:p>
          <a:p>
            <a:pPr marL="228600" indent="-228600"/>
            <a:r>
              <a:rPr lang="en-US" altLang="en-US" sz="2400">
                <a:latin typeface="Arial Unicode MS" panose="020B0604020202020204" pitchFamily="34" charset="-128"/>
              </a:rPr>
              <a:t>Reviewing the descriptions for your jobs.</a:t>
            </a:r>
          </a:p>
          <a:p>
            <a:pPr marL="228600" indent="-228600"/>
            <a:r>
              <a:rPr lang="en-US" altLang="en-US" sz="2400">
                <a:latin typeface="Arial Unicode MS" panose="020B0604020202020204" pitchFamily="34" charset="-128"/>
              </a:rPr>
              <a:t>Reading your team’s instructions and assigning tasks.</a:t>
            </a:r>
          </a:p>
          <a:p>
            <a:pPr marL="228600" indent="-228600"/>
            <a:r>
              <a:rPr lang="en-US" altLang="en-US" sz="2400">
                <a:latin typeface="Arial Unicode MS" panose="020B0604020202020204" pitchFamily="34" charset="-128"/>
              </a:rPr>
              <a:t>Practicing with the online tools.</a:t>
            </a:r>
          </a:p>
          <a:p>
            <a:pPr marL="228600" indent="-228600"/>
            <a:r>
              <a:rPr lang="en-US" altLang="en-US" sz="2400">
                <a:latin typeface="Arial Unicode MS" panose="020B0604020202020204" pitchFamily="34" charset="-128"/>
              </a:rPr>
              <a:t>Discussing the communication flow within the team.</a:t>
            </a:r>
          </a:p>
          <a:p>
            <a:pPr marL="228600" indent="-228600">
              <a:buFontTx/>
              <a:buNone/>
            </a:pPr>
            <a:endParaRPr lang="en-US" altLang="en-US" sz="2400">
              <a:latin typeface="Arial Unicode MS" panose="020B0604020202020204" pitchFamily="34" charset="-128"/>
            </a:endParaRPr>
          </a:p>
          <a:p>
            <a:pPr marL="228600" indent="-228600">
              <a:buFontTx/>
              <a:buNone/>
            </a:pPr>
            <a:r>
              <a:rPr lang="en-US" altLang="en-US">
                <a:latin typeface="Arial Unicode MS" panose="020B0604020202020204" pitchFamily="34" charset="-128"/>
              </a:rPr>
              <a:t>Good luck on your mission!</a:t>
            </a:r>
          </a:p>
          <a:p>
            <a:pPr marL="228600" indent="-228600"/>
            <a:endParaRPr lang="en-US" altLang="en-US">
              <a:latin typeface="Arial Unicode MS" panose="020B060402020202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3C5327F7-817C-4100-999C-CBDA3AF42C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503238"/>
            <a:ext cx="7086600" cy="563562"/>
          </a:xfrm>
        </p:spPr>
        <p:txBody>
          <a:bodyPr/>
          <a:lstStyle/>
          <a:p>
            <a:r>
              <a:rPr lang="en-US" altLang="en-US" sz="2800"/>
              <a:t>What Is a Live Simulation?</a:t>
            </a: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0AE1ACF8-C341-367D-A855-E2E427BB2F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600"/>
              <a:t>A live simulation features: </a:t>
            </a:r>
          </a:p>
          <a:p>
            <a:pPr>
              <a:lnSpc>
                <a:spcPct val="80000"/>
              </a:lnSpc>
            </a:pPr>
            <a:r>
              <a:rPr lang="en-US" altLang="en-US" sz="2600"/>
              <a:t>Authentic NASA data, images, and science aligned with NASA’s mission directorates (</a:t>
            </a:r>
            <a:r>
              <a:rPr lang="en-US" altLang="en-US" sz="2200"/>
              <a:t>Aeronautics Research, Science, Exploration Systems, and Space Operations</a:t>
            </a:r>
            <a:r>
              <a:rPr lang="en-US" altLang="en-US" sz="2600"/>
              <a:t>).</a:t>
            </a:r>
          </a:p>
          <a:p>
            <a:pPr>
              <a:lnSpc>
                <a:spcPct val="80000"/>
              </a:lnSpc>
            </a:pPr>
            <a:r>
              <a:rPr lang="en-US" altLang="en-US" sz="2600"/>
              <a:t>Students solving real-world problems in real-time.</a:t>
            </a:r>
          </a:p>
          <a:p>
            <a:pPr>
              <a:lnSpc>
                <a:spcPct val="80000"/>
              </a:lnSpc>
            </a:pPr>
            <a:r>
              <a:rPr lang="en-US" altLang="en-US" sz="2600"/>
              <a:t>A team-based, critical-thinking, interactive context to complete the mission directive.</a:t>
            </a:r>
          </a:p>
          <a:p>
            <a:pPr>
              <a:lnSpc>
                <a:spcPct val="80000"/>
              </a:lnSpc>
            </a:pPr>
            <a:r>
              <a:rPr lang="en-US" altLang="en-US" sz="2600"/>
              <a:t>Contact with a flight director through videoconferencing.</a:t>
            </a:r>
          </a:p>
          <a:p>
            <a:pPr>
              <a:lnSpc>
                <a:spcPct val="80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138B3B1-453F-7FC0-D36E-EF22FB7C99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Scenario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8D282A9-CA4B-6AA7-F9A1-935D1CE7E9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/>
              <a:t>year is 2057, </a:t>
            </a:r>
            <a:r>
              <a:rPr lang="en-US" altLang="en-US" dirty="0"/>
              <a:t>and NASA has established a lunar outpost named Tranquility Base.</a:t>
            </a:r>
          </a:p>
          <a:p>
            <a:r>
              <a:rPr lang="en-US" altLang="en-US" dirty="0"/>
              <a:t>The 10 astronauts now living at Tranquility Base are performing a wide variety of research, such as testing fuel efficiencies for upcoming space travel.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F67E0F9C-153B-EFBA-349A-5D116D7762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>
                <a:solidFill>
                  <a:schemeClr val="tx1"/>
                </a:solidFill>
              </a:rPr>
              <a:t>Your Mission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B06BC3B6-5604-8AED-6B21-F4AA6FAC74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eaLnBrk="0" hangingPunct="0">
              <a:spcBef>
                <a:spcPct val="0"/>
              </a:spcBef>
            </a:pPr>
            <a:r>
              <a:rPr lang="en-US" altLang="en-US"/>
              <a:t>Every two weeks the astronauts perform a routine check to record radiation, micrometeoroid, and thermal data from each of the modules. They also perform fire drills during this time. </a:t>
            </a:r>
          </a:p>
          <a:p>
            <a:pPr eaLnBrk="0" hangingPunct="0">
              <a:spcBef>
                <a:spcPct val="0"/>
              </a:spcBef>
            </a:pPr>
            <a:r>
              <a:rPr lang="en-US" altLang="en-US"/>
              <a:t>During this fire drill you will analyze simulated data from several sensors that had been installed in storage facility A. </a:t>
            </a:r>
            <a:endParaRPr lang="en-US" altLang="en-US">
              <a:latin typeface="Arial Unicode MS" panose="020B060402020202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A0E9B71F-122D-CD57-C4BC-924CEA0C7C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Scenario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B9D1CA7B-8177-3F3F-9A21-0F29705606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Arial Unicode MS" panose="020B0604020202020204" pitchFamily="34" charset="-128"/>
              </a:rPr>
              <a:t>Up to 5 student teams will analyze data and try to determine the cause of the simulated fire. </a:t>
            </a:r>
          </a:p>
          <a:p>
            <a:r>
              <a:rPr lang="en-US" altLang="en-US" dirty="0">
                <a:latin typeface="Arial Unicode MS" panose="020B0604020202020204" pitchFamily="34" charset="-128"/>
              </a:rPr>
              <a:t>The specialists will use a fire simulator to help them decide: </a:t>
            </a:r>
          </a:p>
          <a:p>
            <a:pPr lvl="1">
              <a:buFontTx/>
              <a:buAutoNum type="arabicPeriod"/>
            </a:pPr>
            <a:r>
              <a:rPr lang="en-US" altLang="en-US" sz="2000" dirty="0">
                <a:latin typeface="Arial Unicode MS" panose="020B0604020202020204" pitchFamily="34" charset="-128"/>
              </a:rPr>
              <a:t>The initial conditions (parameters) when the fire started. </a:t>
            </a:r>
          </a:p>
          <a:p>
            <a:pPr lvl="1">
              <a:buFontTx/>
              <a:buAutoNum type="arabicPeriod"/>
            </a:pPr>
            <a:r>
              <a:rPr lang="en-US" altLang="en-US" sz="2000" dirty="0">
                <a:latin typeface="Arial Unicode MS" panose="020B0604020202020204" pitchFamily="34" charset="-128"/>
              </a:rPr>
              <a:t>The substance or material that caused the fire.</a:t>
            </a:r>
          </a:p>
          <a:p>
            <a:r>
              <a:rPr lang="en-US" altLang="en-US" dirty="0">
                <a:latin typeface="Arial Unicode MS" panose="020B0604020202020204" pitchFamily="34" charset="-128"/>
              </a:rPr>
              <a:t>The specialists will compare the results of the simulator with data coming from the fire drill scene.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ADBCC6D6-FB2B-7207-DBBF-B59FF9CFB0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The Fire Simulator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6E6CE44E-3BB8-DA9F-B926-3A5958F3AA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>
                <a:latin typeface="Arial Unicode MS" panose="020B0604020202020204" pitchFamily="34" charset="-128"/>
              </a:rPr>
              <a:t>The specialists enter and test a set of possible initial parameters that might have led to the fire.</a:t>
            </a:r>
          </a:p>
          <a:p>
            <a:r>
              <a:rPr lang="en-US" altLang="en-US" sz="2400">
                <a:latin typeface="Arial Unicode MS" panose="020B0604020202020204" pitchFamily="34" charset="-128"/>
              </a:rPr>
              <a:t>The parameters the specialists test include volume, oxygen, heat release, and fire source.</a:t>
            </a:r>
          </a:p>
          <a:p>
            <a:r>
              <a:rPr lang="en-US" altLang="en-US" sz="2400">
                <a:latin typeface="Arial Unicode MS" panose="020B0604020202020204" pitchFamily="34" charset="-128"/>
              </a:rPr>
              <a:t>Because actual fires involve more conditions (parameters) than the four tested by the simulator, the simulator generates seven different possible results.</a:t>
            </a:r>
          </a:p>
          <a:p>
            <a:r>
              <a:rPr lang="en-US" altLang="en-US" sz="2400">
                <a:latin typeface="Arial Unicode MS" panose="020B0604020202020204" pitchFamily="34" charset="-128"/>
              </a:rPr>
              <a:t>The specialists must continue manipulating the conditions (parameters) until the simulator results seem to match the actual fire data.</a:t>
            </a:r>
          </a:p>
          <a:p>
            <a:pPr>
              <a:buFontTx/>
              <a:buNone/>
            </a:pPr>
            <a:endParaRPr lang="en-US" altLang="en-US" sz="2400">
              <a:latin typeface="Arial Unicode MS" panose="020B060402020202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674BDF52-4497-B0F2-0306-AAB881F598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Team Preparation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9C087699-BAB8-B3BE-BB35-1FA2ECEB42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>
                <a:latin typeface="Arial Unicode MS" panose="020B0604020202020204" pitchFamily="34" charset="-128"/>
              </a:rPr>
              <a:t>Members of each team will work as a specialist or expert in one of four roles: </a:t>
            </a:r>
          </a:p>
          <a:p>
            <a:pPr lvl="1">
              <a:lnSpc>
                <a:spcPct val="90000"/>
              </a:lnSpc>
              <a:buFontTx/>
              <a:buAutoNum type="arabicPeriod"/>
            </a:pPr>
            <a:r>
              <a:rPr lang="en-US" altLang="en-US" sz="2000">
                <a:latin typeface="Arial Unicode MS" panose="020B0604020202020204" pitchFamily="34" charset="-128"/>
              </a:rPr>
              <a:t>Investigation</a:t>
            </a:r>
          </a:p>
          <a:p>
            <a:pPr lvl="1">
              <a:lnSpc>
                <a:spcPct val="90000"/>
              </a:lnSpc>
              <a:buFontTx/>
              <a:buAutoNum type="arabicPeriod"/>
            </a:pPr>
            <a:r>
              <a:rPr lang="en-US" altLang="en-US" sz="2000">
                <a:latin typeface="Arial Unicode MS" panose="020B0604020202020204" pitchFamily="34" charset="-128"/>
              </a:rPr>
              <a:t>Oxygen analysis</a:t>
            </a:r>
          </a:p>
          <a:p>
            <a:pPr lvl="1">
              <a:lnSpc>
                <a:spcPct val="90000"/>
              </a:lnSpc>
              <a:buFontTx/>
              <a:buAutoNum type="arabicPeriod"/>
            </a:pPr>
            <a:r>
              <a:rPr lang="en-US" altLang="en-US" sz="2000">
                <a:latin typeface="Arial Unicode MS" panose="020B0604020202020204" pitchFamily="34" charset="-128"/>
              </a:rPr>
              <a:t>Carbon dioxide analysis</a:t>
            </a:r>
          </a:p>
          <a:p>
            <a:pPr lvl="1">
              <a:lnSpc>
                <a:spcPct val="90000"/>
              </a:lnSpc>
              <a:buFontTx/>
              <a:buAutoNum type="arabicPeriod"/>
            </a:pPr>
            <a:r>
              <a:rPr lang="en-US" altLang="en-US" sz="2000">
                <a:latin typeface="Arial Unicode MS" panose="020B0604020202020204" pitchFamily="34" charset="-128"/>
              </a:rPr>
              <a:t>Communications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latin typeface="Arial Unicode MS" panose="020B0604020202020204" pitchFamily="34" charset="-128"/>
              </a:rPr>
              <a:t>Your team selects different initial parameters of the fire and runs the simulator.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latin typeface="Arial Unicode MS" panose="020B0604020202020204" pitchFamily="34" charset="-128"/>
              </a:rPr>
              <a:t>Your team compares the results of each set of conditions (parameters) and decides which set is closer to the real results coming from the base. </a:t>
            </a:r>
          </a:p>
          <a:p>
            <a:pPr>
              <a:lnSpc>
                <a:spcPct val="90000"/>
              </a:lnSpc>
            </a:pPr>
            <a:endParaRPr lang="en-US" altLang="en-US" sz="2400">
              <a:latin typeface="Arial Unicode MS" panose="020B060402020202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299E2BBE-CCFF-A12B-E690-8FBAF20DEF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Investigation Specialist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28CC5874-F2CD-CC9A-85A2-D35AEAF6AD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 altLang="en-US"/>
              <a:t>Determine values of the conditions (parameters) for the fire simulator.</a:t>
            </a:r>
          </a:p>
          <a:p>
            <a:pPr marL="533400" indent="-533400">
              <a:buFontTx/>
              <a:buAutoNum type="arabicPeriod"/>
            </a:pPr>
            <a:r>
              <a:rPr lang="en-US" altLang="en-US"/>
              <a:t>Communicate these conditions (parameters) to the oxygen and carbon dioxide specialists.</a:t>
            </a:r>
          </a:p>
          <a:p>
            <a:pPr marL="533400" indent="-533400">
              <a:buFontTx/>
              <a:buAutoNum type="arabicPeriod"/>
            </a:pPr>
            <a:r>
              <a:rPr lang="en-US" altLang="en-US"/>
              <a:t>At the end of the mission, you will decide which set of conditions caused the fire.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87B99109-CEEC-5FCF-E590-180CD7C8D0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Oxygen Analysis Specialist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A8967225-1BCB-4B1E-82F4-B945AD869C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 altLang="en-US"/>
              <a:t>Calculate the mean, mode, and median and then graph a box-and-whiskers plot for each run of the fire simulator.</a:t>
            </a:r>
          </a:p>
          <a:p>
            <a:pPr marL="533400" indent="-533400">
              <a:buFontTx/>
              <a:buAutoNum type="arabicPeriod"/>
            </a:pPr>
            <a:r>
              <a:rPr lang="en-US" altLang="en-US"/>
              <a:t>Provide valuable input on which value is the best measure of central tendency for the oxygen data.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ntique Olive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</TotalTime>
  <Words>729</Words>
  <Application>Microsoft Macintosh PowerPoint</Application>
  <PresentationFormat>On-screen Show (4:3)</PresentationFormat>
  <Paragraphs>78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 Unicode MS</vt:lpstr>
      <vt:lpstr>Antique Olive</vt:lpstr>
      <vt:lpstr>Arial</vt:lpstr>
      <vt:lpstr>BankGothic Lt BT</vt:lpstr>
      <vt:lpstr>1_Default Design</vt:lpstr>
      <vt:lpstr>Live Simulations  Featuring:  FSI: Tranquility Base</vt:lpstr>
      <vt:lpstr>What Is a Live Simulation?</vt:lpstr>
      <vt:lpstr>Scenario</vt:lpstr>
      <vt:lpstr>Your Mission</vt:lpstr>
      <vt:lpstr>Scenario</vt:lpstr>
      <vt:lpstr>The Fire Simulator</vt:lpstr>
      <vt:lpstr>Team Preparation</vt:lpstr>
      <vt:lpstr>Investigation Specialist</vt:lpstr>
      <vt:lpstr>Oxygen Analysis Specialist</vt:lpstr>
      <vt:lpstr>Carbon Dioxide Specialist</vt:lpstr>
      <vt:lpstr>Communications Specialist</vt:lpstr>
      <vt:lpstr>Quick Review: Box-and-Whiskers Plot</vt:lpstr>
      <vt:lpstr>Getting Ready</vt:lpstr>
    </vt:vector>
  </TitlesOfParts>
  <Company>CET - WJU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Task Within Live Simulation</dc:title>
  <dc:creator>Damián M. Piccolo</dc:creator>
  <cp:lastModifiedBy>Laura Ondeck</cp:lastModifiedBy>
  <cp:revision>39</cp:revision>
  <dcterms:created xsi:type="dcterms:W3CDTF">2004-12-17T21:53:26Z</dcterms:created>
  <dcterms:modified xsi:type="dcterms:W3CDTF">2025-08-26T19:00:41Z</dcterms:modified>
</cp:coreProperties>
</file>